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76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B98"/>
    <a:srgbClr val="D99200"/>
    <a:srgbClr val="61D12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4" autoAdjust="0"/>
    <p:restoredTop sz="94597" autoAdjust="0"/>
  </p:normalViewPr>
  <p:slideViewPr>
    <p:cSldViewPr>
      <p:cViewPr varScale="1">
        <p:scale>
          <a:sx n="65" d="100"/>
          <a:sy n="65" d="100"/>
        </p:scale>
        <p:origin x="200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3D1B3-0F0B-41AF-B65D-4169FFCB25C4}" type="datetimeFigureOut">
              <a:rPr lang="it-IT" smtClean="0"/>
              <a:pPr/>
              <a:t>21/11/25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ABA0-F421-4A3D-81DA-40AE6966DD6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tif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tiff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4000">
              <a:schemeClr val="accent6">
                <a:lumMod val="20000"/>
                <a:lumOff val="80000"/>
              </a:schemeClr>
            </a:gs>
            <a:gs pos="65000">
              <a:schemeClr val="accent6">
                <a:lumMod val="5000"/>
                <a:lumOff val="95000"/>
                <a:alpha val="81852"/>
              </a:schemeClr>
            </a:gs>
            <a:gs pos="100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2879"/>
                <a:lumOff val="57121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alfonso\Documents\LAVORO\SCUOLA\CROCE\C SITO E COMUNIC\croce logo\quadratini 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664" y="6237312"/>
            <a:ext cx="4408336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alfonso\Documents\LAVORO\SCUOLA\CROCE\C SITO E COMUNIC\croce logo\quadratini 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3993"/>
            <a:ext cx="4716016" cy="6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1683" y="-300604"/>
            <a:ext cx="2520280" cy="1934533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2411761" y="260649"/>
            <a:ext cx="6554600" cy="66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800000"/>
                </a:solidFill>
                <a:latin typeface="Adobe Garamond Pro Bold" pitchFamily="18" charset="0"/>
              </a:rPr>
              <a:t> OPEN DAY 22 novembre 2025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02CB4B-1E77-C607-82F4-420CB9B8D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13603"/>
            <a:ext cx="3530265" cy="49492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7140F3F-3E8A-C870-E3FB-51CAD4800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6" y="1330403"/>
            <a:ext cx="1364332" cy="11221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2CA9D97-F594-C58A-1844-C89153BE7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4" y="2667431"/>
            <a:ext cx="1364333" cy="17380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BAADD4A-0ECA-2E2C-8130-880E9D7BE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4" y="4526884"/>
            <a:ext cx="1364334" cy="161364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A9A70D-CC51-E61D-B114-865EFDCC4F82}"/>
              </a:ext>
            </a:extLst>
          </p:cNvPr>
          <p:cNvSpPr txBox="1"/>
          <p:nvPr/>
        </p:nvSpPr>
        <p:spPr>
          <a:xfrm>
            <a:off x="1788502" y="1330403"/>
            <a:ext cx="34699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FF0000"/>
                </a:solidFill>
              </a:rPr>
              <a:t>Sede centrale – viale B. </a:t>
            </a:r>
            <a:r>
              <a:rPr lang="it-IT" sz="1500" b="1" dirty="0" err="1">
                <a:solidFill>
                  <a:srgbClr val="FF0000"/>
                </a:solidFill>
              </a:rPr>
              <a:t>Bardanzellu</a:t>
            </a:r>
            <a:r>
              <a:rPr lang="it-IT" sz="1500" b="1" dirty="0">
                <a:solidFill>
                  <a:srgbClr val="FF0000"/>
                </a:solidFill>
              </a:rPr>
              <a:t>,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Liceo Scientifico – Opzione Matematico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Liceo Scientifico Sportivo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Corso serale Servizi Socio-Sanitari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073324-2D35-2DE6-53FA-07D6062BE81E}"/>
              </a:ext>
            </a:extLst>
          </p:cNvPr>
          <p:cNvSpPr txBox="1"/>
          <p:nvPr/>
        </p:nvSpPr>
        <p:spPr>
          <a:xfrm>
            <a:off x="1817779" y="2728732"/>
            <a:ext cx="34406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D99200"/>
                </a:solidFill>
              </a:rPr>
              <a:t>Sede via A. </a:t>
            </a:r>
            <a:r>
              <a:rPr lang="it-IT" sz="1500" b="1" dirty="0" err="1">
                <a:solidFill>
                  <a:srgbClr val="D99200"/>
                </a:solidFill>
              </a:rPr>
              <a:t>Sommovigo</a:t>
            </a:r>
            <a:r>
              <a:rPr lang="it-IT" sz="1500" b="1" dirty="0">
                <a:solidFill>
                  <a:srgbClr val="D99200"/>
                </a:solidFill>
              </a:rPr>
              <a:t>, 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Liceo Linguistico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Tecnico Economico 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      </a:t>
            </a:r>
            <a:r>
              <a:rPr lang="it-IT" sz="1400" b="1" i="1" dirty="0">
                <a:solidFill>
                  <a:srgbClr val="0070C0"/>
                </a:solidFill>
              </a:rPr>
              <a:t>Sistemi Informativi Aziendali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292C96E-B351-77B9-E574-418AE75F81D5}"/>
              </a:ext>
            </a:extLst>
          </p:cNvPr>
          <p:cNvSpPr txBox="1"/>
          <p:nvPr/>
        </p:nvSpPr>
        <p:spPr>
          <a:xfrm>
            <a:off x="1858319" y="4476856"/>
            <a:ext cx="314573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61D12B"/>
                </a:solidFill>
              </a:rPr>
              <a:t>Sede  via G. Capellini,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Istituto professionale per la Sanità e l’assistenza sociale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EA8C8F-7C1B-B259-7AD1-92726729441D}"/>
              </a:ext>
            </a:extLst>
          </p:cNvPr>
          <p:cNvSpPr txBox="1"/>
          <p:nvPr/>
        </p:nvSpPr>
        <p:spPr>
          <a:xfrm rot="21136114">
            <a:off x="2307303" y="5515686"/>
            <a:ext cx="272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Segoe Script" panose="020B0804020000000003" pitchFamily="34" charset="0"/>
              </a:rPr>
              <a:t>Benvenuti</a:t>
            </a:r>
          </a:p>
        </p:txBody>
      </p:sp>
    </p:spTree>
    <p:extLst>
      <p:ext uri="{BB962C8B-B14F-4D97-AF65-F5344CB8AC3E}">
        <p14:creationId xmlns:p14="http://schemas.microsoft.com/office/powerpoint/2010/main" val="266148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6">
                <a:lumMod val="20000"/>
                <a:lumOff val="80000"/>
              </a:schemeClr>
            </a:gs>
            <a:gs pos="87000">
              <a:schemeClr val="accent6">
                <a:lumMod val="5000"/>
                <a:lumOff val="95000"/>
                <a:alpha val="81852"/>
              </a:schemeClr>
            </a:gs>
            <a:gs pos="100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2879"/>
                <a:lumOff val="57121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alfonso\Documents\LAVORO\SCUOLA\CROCE\C SITO E COMUNIC\croce logo\quadratini 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664" y="6237312"/>
            <a:ext cx="4408336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alfonso\Documents\LAVORO\SCUOLA\CROCE\C SITO E COMUNIC\croce logo\quadratini 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3993"/>
            <a:ext cx="4716016" cy="6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7179"/>
            <a:ext cx="2686977" cy="2062488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2483768" y="4046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800000"/>
                </a:solidFill>
                <a:latin typeface="Adobe Garamond Pro Bold" pitchFamily="18" charset="0"/>
              </a:rPr>
              <a:t>	</a:t>
            </a:r>
            <a:r>
              <a:rPr lang="it-IT" sz="3600" b="1" dirty="0">
                <a:solidFill>
                  <a:srgbClr val="C00000"/>
                </a:solidFill>
                <a:latin typeface="Adobe Garamond Pro Bold" pitchFamily="18" charset="0"/>
              </a:rPr>
              <a:t>OPEN DAY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01D348-50A1-FEF4-B867-6A55AF9125F0}"/>
              </a:ext>
            </a:extLst>
          </p:cNvPr>
          <p:cNvSpPr txBox="1"/>
          <p:nvPr/>
        </p:nvSpPr>
        <p:spPr>
          <a:xfrm>
            <a:off x="2915816" y="905554"/>
            <a:ext cx="371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La nostra offerta formativa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458A9E-BC72-505F-C0B7-098968DDCADC}"/>
              </a:ext>
            </a:extLst>
          </p:cNvPr>
          <p:cNvSpPr txBox="1"/>
          <p:nvPr/>
        </p:nvSpPr>
        <p:spPr>
          <a:xfrm>
            <a:off x="68540" y="1290231"/>
            <a:ext cx="71677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Certificazioni linguistiche e informatiche</a:t>
            </a:r>
            <a:endParaRPr lang="it-IT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Helvetica" pitchFamily="2" charset="0"/>
            </a:endParaRPr>
          </a:p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Progetto TUTOR  </a:t>
            </a:r>
            <a:endParaRPr lang="it-IT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Helvetica" pitchFamily="2" charset="0"/>
            </a:endParaRPr>
          </a:p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P</a:t>
            </a: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rogetti per le Eccellenze</a:t>
            </a:r>
          </a:p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Partecipazione a campionati nazionali e internazionali</a:t>
            </a:r>
            <a:endParaRPr lang="it-IT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Helvetica" pitchFamily="2" charset="0"/>
            </a:endParaRPr>
          </a:p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Sportello / Corsi di recupero</a:t>
            </a:r>
          </a:p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i="0" dirty="0">
                <a:solidFill>
                  <a:schemeClr val="tx2"/>
                </a:solidFill>
                <a:effectLst/>
                <a:latin typeface="Helvetica" pitchFamily="2" charset="0"/>
              </a:rPr>
              <a:t>Strumentazioni tecnologiche con ambienti di apprendimento innovativi</a:t>
            </a:r>
          </a:p>
          <a:p>
            <a:pPr lvl="0">
              <a:lnSpc>
                <a:spcPct val="150000"/>
              </a:lnSpc>
            </a:pPr>
            <a:r>
              <a:rPr lang="it-IT" sz="1200" b="1" i="0" dirty="0">
                <a:solidFill>
                  <a:schemeClr val="tx2"/>
                </a:solidFill>
                <a:effectLst/>
                <a:latin typeface="Helvetica" pitchFamily="2" charset="0"/>
              </a:rPr>
              <a:t>        (Digital Board- Piattaforme online, aule informatiche, aule polifunzionali)</a:t>
            </a:r>
            <a:endParaRPr lang="it-IT" sz="1200" b="1" dirty="0">
              <a:solidFill>
                <a:schemeClr val="tx2"/>
              </a:solidFill>
              <a:effectLst/>
              <a:latin typeface="Helvetica" pitchFamily="2" charset="0"/>
              <a:ea typeface="MS Mincho" panose="02020609040205080304" pitchFamily="49" charset="-128"/>
              <a:cs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INCLUSIONE</a:t>
            </a:r>
          </a:p>
          <a:p>
            <a:pPr marL="34290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Sportello psicologico</a:t>
            </a:r>
          </a:p>
          <a:p>
            <a:pPr marL="34290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Orientamento in uscita per il triennio </a:t>
            </a:r>
          </a:p>
          <a:p>
            <a:pPr marL="34290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i="0" dirty="0">
                <a:solidFill>
                  <a:schemeClr val="tx2"/>
                </a:solidFill>
                <a:effectLst/>
                <a:latin typeface="Helvetica" pitchFamily="2" charset="0"/>
              </a:rPr>
              <a:t>Attività di Formazione </a:t>
            </a:r>
            <a:r>
              <a:rPr lang="it-IT" sz="1200" b="1" dirty="0">
                <a:solidFill>
                  <a:schemeClr val="tx2"/>
                </a:solidFill>
                <a:latin typeface="Helvetica" pitchFamily="2" charset="0"/>
              </a:rPr>
              <a:t>S</a:t>
            </a:r>
            <a:r>
              <a:rPr lang="it-IT" sz="1200" b="1" i="0" dirty="0">
                <a:solidFill>
                  <a:schemeClr val="tx2"/>
                </a:solidFill>
                <a:effectLst/>
                <a:latin typeface="Helvetica" pitchFamily="2" charset="0"/>
              </a:rPr>
              <a:t>cuola </a:t>
            </a:r>
            <a:r>
              <a:rPr lang="it-IT" sz="1200" b="1" dirty="0">
                <a:solidFill>
                  <a:schemeClr val="tx2"/>
                </a:solidFill>
                <a:latin typeface="Helvetica" pitchFamily="2" charset="0"/>
              </a:rPr>
              <a:t>L</a:t>
            </a:r>
            <a:r>
              <a:rPr lang="it-IT" sz="1200" b="1" i="0" dirty="0">
                <a:solidFill>
                  <a:schemeClr val="tx2"/>
                </a:solidFill>
                <a:effectLst/>
                <a:latin typeface="Helvetica" pitchFamily="2" charset="0"/>
              </a:rPr>
              <a:t>avoro con percorsi inerenti ai singoli indirizzi </a:t>
            </a:r>
          </a:p>
          <a:p>
            <a:pPr>
              <a:lnSpc>
                <a:spcPct val="150000"/>
              </a:lnSpc>
            </a:pPr>
            <a:r>
              <a:rPr lang="it-IT" sz="1200" b="1" i="0" dirty="0">
                <a:solidFill>
                  <a:schemeClr val="tx2"/>
                </a:solidFill>
                <a:effectLst/>
                <a:latin typeface="Helvetica" pitchFamily="2" charset="0"/>
              </a:rPr>
              <a:t>        di studio, creazione di Startup, collaborazioni con le Università e </a:t>
            </a:r>
            <a:r>
              <a:rPr lang="it-IT" sz="12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realtà del territorio</a:t>
            </a: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 </a:t>
            </a:r>
            <a:endParaRPr lang="it-IT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Helvetica" pitchFamily="2" charset="0"/>
            </a:endParaRPr>
          </a:p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Uscite didattiche, viaggi e stage</a:t>
            </a:r>
          </a:p>
          <a:p>
            <a:pPr marL="342900" lvl="0" indent="-342900">
              <a:lnSpc>
                <a:spcPct val="150000"/>
              </a:lnSpc>
              <a:buFont typeface="Helvetica" pitchFamily="2" charset="0"/>
              <a:buChar char="-"/>
            </a:pPr>
            <a:r>
              <a:rPr lang="it-IT" sz="1200" b="1" dirty="0">
                <a:solidFill>
                  <a:schemeClr val="tx2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Helvetica" pitchFamily="2" charset="0"/>
              </a:rPr>
              <a:t>Tornei sportivi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1E4250-709C-DB97-A65A-3361DEAB6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950" y="1459939"/>
            <a:ext cx="1881460" cy="11761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7DC664F-A244-06E9-F5EA-5D3A2BF4C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6805367" y="2129535"/>
            <a:ext cx="1748963" cy="11667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153943E-449B-663D-FC5D-19A2D14E8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289" y="3203769"/>
            <a:ext cx="1942186" cy="10109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3A463B4-E0E2-D8FA-500E-3AA8F4437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21" y="5239552"/>
            <a:ext cx="2239656" cy="102538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3A78F13-A488-6AC1-D87E-655189BDE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517" y="4983325"/>
            <a:ext cx="1384435" cy="127833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7AFB4E9-726A-671B-63CB-B2F50F8CE0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3714" y="3518641"/>
            <a:ext cx="2098077" cy="121317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8FF0BD6-09BC-B6FD-4C20-C669CCA62D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6230" y="5047824"/>
            <a:ext cx="2426334" cy="113228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7A46EC4-A32D-C031-CC9C-80342EC85C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0990" y="5047824"/>
            <a:ext cx="2173416" cy="12171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E925B7-57A7-1C3F-ECFB-25F81C8E8F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0272" y="470545"/>
            <a:ext cx="1231880" cy="1494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6">
                <a:lumMod val="20000"/>
                <a:lumOff val="80000"/>
              </a:schemeClr>
            </a:gs>
            <a:gs pos="74000">
              <a:schemeClr val="accent6">
                <a:lumMod val="5000"/>
                <a:lumOff val="95000"/>
                <a:alpha val="81852"/>
              </a:schemeClr>
            </a:gs>
            <a:gs pos="100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2879"/>
                <a:lumOff val="57121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alfonso\Documents\LAVORO\SCUOLA\CROCE\C SITO E COMUNIC\croce logo\quadratini 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664" y="6237312"/>
            <a:ext cx="4408336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alfonso\Documents\LAVORO\SCUOLA\CROCE\C SITO E COMUNIC\croce logo\quadratini c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3993"/>
            <a:ext cx="4716016" cy="6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lfonso\Documents\LAVORO\SCUOLA\CROCE\C SITO E COMUNIC\orientamento\BROCHURE\VOLANTINI FOTO\croce-aleramo logo last copi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129" y="-191705"/>
            <a:ext cx="2853712" cy="2190471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2483768" y="4046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800000"/>
                </a:solidFill>
                <a:latin typeface="Adobe Garamond Pro Bold" pitchFamily="18" charset="0"/>
              </a:rPr>
              <a:t>    OPEN DAY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46B466-ACC1-D6F2-F4A7-D371017D706F}"/>
              </a:ext>
            </a:extLst>
          </p:cNvPr>
          <p:cNvSpPr txBox="1"/>
          <p:nvPr/>
        </p:nvSpPr>
        <p:spPr>
          <a:xfrm>
            <a:off x="2709188" y="1902417"/>
            <a:ext cx="3757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chemeClr val="tx2"/>
              </a:solidFill>
              <a:latin typeface="+mj-lt"/>
              <a:ea typeface="MS Mincho" panose="02020609040205080304" pitchFamily="49" charset="-128"/>
            </a:endParaRPr>
          </a:p>
          <a:p>
            <a:pPr algn="ctr"/>
            <a:r>
              <a:rPr lang="it-IT" sz="3600" b="1" i="1" dirty="0">
                <a:solidFill>
                  <a:schemeClr val="tx2"/>
                </a:solidFill>
                <a:latin typeface="+mj-lt"/>
                <a:ea typeface="MS Mincho" panose="02020609040205080304" pitchFamily="49" charset="-128"/>
              </a:rPr>
              <a:t>La conoscenza </a:t>
            </a:r>
          </a:p>
          <a:p>
            <a:pPr algn="ctr"/>
            <a:r>
              <a:rPr lang="it-IT" sz="3600" b="1" i="1" dirty="0">
                <a:solidFill>
                  <a:schemeClr val="tx2"/>
                </a:solidFill>
                <a:latin typeface="+mj-lt"/>
                <a:ea typeface="MS Mincho" panose="02020609040205080304" pitchFamily="49" charset="-128"/>
              </a:rPr>
              <a:t>rende LIBERI</a:t>
            </a:r>
            <a:endParaRPr lang="it-IT" sz="36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734084-1981-ABD6-B392-6E5B2CC17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" y="1821464"/>
            <a:ext cx="2661712" cy="19829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9AED6BB-F845-B39D-C270-D98A5A8E0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52" y="1196752"/>
            <a:ext cx="2317503" cy="26076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F12725C-A0E4-68C0-E806-955662B0E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27" y="3988548"/>
            <a:ext cx="2960360" cy="183059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D5FE4B1-EEC1-2714-B50C-494C4C683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22" y="4001581"/>
            <a:ext cx="2696500" cy="18050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F76476-97B1-D023-0F83-5813BA1DC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2" y="3994061"/>
            <a:ext cx="1950038" cy="183059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C80795C-249E-E885-0F1B-B409D3F9AC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47" y="4001581"/>
            <a:ext cx="2707505" cy="180500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6477B94-962B-C223-2165-2C227BD54A6B}"/>
              </a:ext>
            </a:extLst>
          </p:cNvPr>
          <p:cNvSpPr txBox="1"/>
          <p:nvPr/>
        </p:nvSpPr>
        <p:spPr>
          <a:xfrm>
            <a:off x="2951091" y="1243610"/>
            <a:ext cx="343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IL NOSTRO MOTTO</a:t>
            </a:r>
          </a:p>
        </p:txBody>
      </p:sp>
    </p:spTree>
    <p:extLst>
      <p:ext uri="{BB962C8B-B14F-4D97-AF65-F5344CB8AC3E}">
        <p14:creationId xmlns:p14="http://schemas.microsoft.com/office/powerpoint/2010/main" val="3770873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160</Words>
  <Application>Microsoft Macintosh PowerPoint</Application>
  <PresentationFormat>Presentazione su schermo (4:3)</PresentationFormat>
  <Paragraphs>33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Adobe Garamond Pro Bold</vt:lpstr>
      <vt:lpstr>Arial</vt:lpstr>
      <vt:lpstr>Calibri</vt:lpstr>
      <vt:lpstr>Helvetica</vt:lpstr>
      <vt:lpstr>Segoe Script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io</dc:creator>
  <cp:lastModifiedBy>Microsoft Office User</cp:lastModifiedBy>
  <cp:revision>86</cp:revision>
  <dcterms:created xsi:type="dcterms:W3CDTF">2014-11-04T15:34:52Z</dcterms:created>
  <dcterms:modified xsi:type="dcterms:W3CDTF">2025-11-21T11:57:09Z</dcterms:modified>
</cp:coreProperties>
</file>